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7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>
        <p:scale>
          <a:sx n="60" d="100"/>
          <a:sy n="60" d="100"/>
        </p:scale>
        <p:origin x="-124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AAE30A6-707E-43F7-B056-B6897E7760A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AE30A6-707E-43F7-B056-B6897E7760AC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571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3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593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593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5932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3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4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4D8E07-25D0-4AC6-A5AF-E4AADBBC2D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DC750E-6D97-44D8-A8F7-EA7ACDD7A04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96EE63-79B7-4D2A-B8AC-F3F5007CA4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D2B4D5-18A1-48B1-BBD4-5F0E33D892A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D35FE-2BE1-4E1C-8D95-01E96EA8B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3FBB86-0ADC-4AC2-86F7-C2858634D5F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14BE35-2989-44FE-BECD-59C97428D66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9FE01E-6EFC-40AA-9AAD-E341A6DBFE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8E10F3-39CB-4D9E-AFEE-120BBFB3C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94F1F0-D45E-4395-A53D-9145055F55C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9F1D6C-3CE7-4543-8486-D96DC3C4FA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1469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490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186752-54EB-4A55-9380-D3CCD6F47F7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490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91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5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2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58775" y="404664"/>
            <a:ext cx="8785225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: Статистические показатели денежного обращения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algn="just">
              <a:lnSpc>
                <a:spcPct val="150000"/>
              </a:lnSpc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1. Понятие и задачи статистики денежного обращения</a:t>
            </a:r>
          </a:p>
          <a:p>
            <a:pPr algn="just">
              <a:lnSpc>
                <a:spcPct val="150000"/>
              </a:lnSpc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Система показателей статистики денежного обращения</a:t>
            </a:r>
          </a:p>
          <a:p>
            <a:pPr algn="just">
              <a:lnSpc>
                <a:spcPct val="150000"/>
              </a:lnSpc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3. Статистические методы анализа и прогноза денежной массы и денежного обращения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29791"/>
            <a:ext cx="8640960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Показатели статистики денег и денежного обращения составляют иерархическую систему, включающую три взаимосвязанных блока: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блок макроэкономических показателей, характеризующих связь денег и денежного оборота с реальным сектором экономики, динамику их изменения (макроэкономический блок);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блок, характеризующий виды ликвидных активов, которые в современной экономике могут использоваться в качестве денег, и показатели их количества в хозяйственном обороте (блок видов денег);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блок показателей денежной массы (денежных агрегатов).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0649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Макроэкономический блок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включает показатели, позволяющие оценить основные взаимосвязи денег и денежного обращения с реальным сектором экономики (показатели уравнения обмена), реальный уровень денежной массы и ее динамику, а также уровень национальной экономики по сравнению с другими странами (индикаторы международных сопоставлений). Это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номинальная денежная масса;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оборот;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обращения денег;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реальная денежная масса;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номинальной и реальной денежной массы;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скорости обращения;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монетаризации экономики;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покупательная способность денег.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179512" y="260648"/>
            <a:ext cx="8784976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Блок видов денег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позволяет классифицировать всю совокупность ликвидных активов, используемых как деньги, по степени их ликвидности и роли в денежном обороте и включает следующие показатели: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в обороте (наличная денежная масса);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вне банковской системы;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в кассах банков;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безналичная денежная масса;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денежный мультипликатор;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денежная база;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ценные бумаги в денежном обороте;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мировые деньги (международные ликвидные активы).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2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2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2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2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2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2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2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2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2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22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22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22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22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22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22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22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22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22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251520" y="404664"/>
            <a:ext cx="86409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Блок показателей денежной массы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характеризует различные подходы к исчислению денежной массы и включает: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Традиционную систему денежных агрегатов: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денежный агрегат МО;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денежный агрегат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Ml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денежный агрегат М2.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Систему агрегатов денежной массы по методологии МВФ: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«деньги»;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квазиденьги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«широкие деньги».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1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1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1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1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1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1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1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1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1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12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12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12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12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12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12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12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49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108520" y="398388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032" y="1086996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общей форме зависимость между количеством денег в экономике и объемом производства продукции (национальным продуктом) может быть выражена так называемым уравнением обмена: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108520" y="82634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0225" name="Object 1"/>
          <p:cNvGraphicFramePr>
            <a:graphicFrameLocks noChangeAspect="1"/>
          </p:cNvGraphicFramePr>
          <p:nvPr/>
        </p:nvGraphicFramePr>
        <p:xfrm>
          <a:off x="3168352" y="2599164"/>
          <a:ext cx="2520280" cy="489375"/>
        </p:xfrm>
        <a:graphic>
          <a:graphicData uri="http://schemas.openxmlformats.org/presentationml/2006/ole">
            <p:oleObj spid="_x0000_s180225" name="Equation" r:id="rId3" imgW="977760" imgH="190440" progId="Equation.DSMT4">
              <p:embed/>
            </p:oleObj>
          </a:graphicData>
        </a:graphic>
      </p:graphicFrame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396552" y="3515524"/>
            <a:ext cx="853244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номинальная денежная масса;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V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скорость обращения денег;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ВВП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валовой внутренний продукт;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VM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денежный оборот.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0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0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0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022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44624"/>
            <a:ext cx="878497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Номинальная денежная масса (М) ‑ статическое количество денег в обращении или запас активов в ликвидной форме.</a:t>
            </a:r>
          </a:p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обращения денег (V) ‑ интенсивность движения денежных знаков при функционировании их в качестве средств обращения и средств платежа (число раз, которое каждый рубль денежной массы используется на приобретение готовых товаров и услуг за период времени).</a:t>
            </a:r>
          </a:p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оборот (VM) ‑ совокупность денежных операций за период времени, или поток денежной массы.</a:t>
            </a:r>
          </a:p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Учитывая, что величину ВВП можно представить как произведение уровня цен на реальный объем производства, уравнение обмена имеет следующий вид:</a:t>
            </a:r>
          </a:p>
        </p:txBody>
      </p:sp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9201" name="Object 1"/>
          <p:cNvGraphicFramePr>
            <a:graphicFrameLocks noChangeAspect="1"/>
          </p:cNvGraphicFramePr>
          <p:nvPr/>
        </p:nvGraphicFramePr>
        <p:xfrm>
          <a:off x="3203848" y="5445224"/>
          <a:ext cx="2160240" cy="432048"/>
        </p:xfrm>
        <a:graphic>
          <a:graphicData uri="http://schemas.openxmlformats.org/presentationml/2006/ole">
            <p:oleObj spid="_x0000_s179201" name="Equation" r:id="rId3" imgW="952200" imgH="190440" progId="Equation.DSMT4">
              <p:embed/>
            </p:oleObj>
          </a:graphicData>
        </a:graphic>
      </p:graphicFrame>
      <p:sp>
        <p:nvSpPr>
          <p:cNvPr id="179203" name="Rectangle 3"/>
          <p:cNvSpPr>
            <a:spLocks noChangeArrowheads="1"/>
          </p:cNvSpPr>
          <p:nvPr/>
        </p:nvSpPr>
        <p:spPr bwMode="auto">
          <a:xfrm>
            <a:off x="179512" y="5906398"/>
            <a:ext cx="87849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уровень цен;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реальный объем производства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(количество произведенной продукции).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9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9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7920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59481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25912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Представим уравнение обмена в следующем виде: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8178" name="Rectangle 2"/>
          <p:cNvSpPr>
            <a:spLocks noChangeArrowheads="1"/>
          </p:cNvSpPr>
          <p:nvPr/>
        </p:nvSpPr>
        <p:spPr bwMode="auto">
          <a:xfrm>
            <a:off x="0" y="43727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8177" name="Object 1"/>
          <p:cNvGraphicFramePr>
            <a:graphicFrameLocks noChangeAspect="1"/>
          </p:cNvGraphicFramePr>
          <p:nvPr/>
        </p:nvGraphicFramePr>
        <p:xfrm>
          <a:off x="3851920" y="1129968"/>
          <a:ext cx="1368152" cy="793866"/>
        </p:xfrm>
        <a:graphic>
          <a:graphicData uri="http://schemas.openxmlformats.org/presentationml/2006/ole">
            <p:oleObj spid="_x0000_s178177" name="Equation" r:id="rId3" imgW="774360" imgH="44424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922056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Показатель реальной денежной массы 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M/P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отражает количество денег, необходимое для обеспечения реального уровня производства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(G),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зависимость реального производства от величины денежной массы в долгосрочном периоде.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01028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Уравнение обмена является теоретической основой расчета показателей, используемых для международных сопоставлений состояния денежного обращения в отдельных странах: покупательной способности национальной денежной единицы и уровня монетаризации экономики.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8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8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153" name="Rectangle 1"/>
          <p:cNvSpPr>
            <a:spLocks noChangeArrowheads="1"/>
          </p:cNvSpPr>
          <p:nvPr/>
        </p:nvSpPr>
        <p:spPr bwMode="auto">
          <a:xfrm>
            <a:off x="251521" y="77723"/>
            <a:ext cx="87129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Покупательная способность национальной денежной единицы определяется исходя из уравнения обмена как</a:t>
            </a:r>
            <a:endParaRPr kumimoji="0" lang="ru-RU" sz="32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/>
        </p:nvGraphicFramePr>
        <p:xfrm>
          <a:off x="4283967" y="908719"/>
          <a:ext cx="1080121" cy="846095"/>
        </p:xfrm>
        <a:graphic>
          <a:graphicData uri="http://schemas.openxmlformats.org/presentationml/2006/ole">
            <p:oleObj spid="_x0000_s177154" name="Equation" r:id="rId3" imgW="571320" imgH="44424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844824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количество товаров, произведенных на 1 руб. денежной массы, или реальную покупательную способность национальной валюты.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51521" y="3470517"/>
            <a:ext cx="871296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Уровень монетаризации экономики ‑ запас денежной массы на     1 руб. валового внутреннего продукта, равный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5253007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является важнейшим индикатором состояния денежной сферы, так как его уровень можно оценить на основе международных сопоставлений.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7156" name="Object 4"/>
          <p:cNvGraphicFramePr>
            <a:graphicFrameLocks noChangeAspect="1"/>
          </p:cNvGraphicFramePr>
          <p:nvPr/>
        </p:nvGraphicFramePr>
        <p:xfrm>
          <a:off x="4499992" y="4365104"/>
          <a:ext cx="864096" cy="864096"/>
        </p:xfrm>
        <a:graphic>
          <a:graphicData uri="http://schemas.openxmlformats.org/presentationml/2006/ole">
            <p:oleObj spid="_x0000_s177156" name="Equation" r:id="rId4" imgW="444240" imgH="44424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7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7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3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64096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Большое значение для анализа макроэкономических пропорций имеет анализ динамики показателей уравнения обмена ‑ индексов: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изменения скорости обращения,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номинальной и реальной денежной массы,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цен, покупательной способности рубля, </a:t>
            </a:r>
          </a:p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номинального и реального валового внутреннего продукта.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99695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динамики макропоказателей денежного обращения можно провести, представив уравнение обмена в индексной форме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6129" name="Object 1"/>
          <p:cNvGraphicFramePr>
            <a:graphicFrameLocks noChangeAspect="1"/>
          </p:cNvGraphicFramePr>
          <p:nvPr/>
        </p:nvGraphicFramePr>
        <p:xfrm>
          <a:off x="3221850" y="4149080"/>
          <a:ext cx="1998222" cy="504056"/>
        </p:xfrm>
        <a:graphic>
          <a:graphicData uri="http://schemas.openxmlformats.org/presentationml/2006/ole">
            <p:oleObj spid="_x0000_s176129" name="Equation" r:id="rId4" imgW="1054080" imgH="266400" progId="Equation.DSMT4">
              <p:embed/>
            </p:oleObj>
          </a:graphicData>
        </a:graphic>
      </p:graphicFrame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539552" y="4811668"/>
            <a:ext cx="849694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0" i="1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индекс скорости обращения денег;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0" i="1" u="none" strike="noStrike" cap="none" normalizeH="0" baseline="-3000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индекс номинальной денежной массы;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0" i="1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индекс-дефлятор ВВП;</a:t>
            </a:r>
            <a:endParaRPr kumimoji="0" lang="en-US" sz="2400" b="0" i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24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2400" b="0" i="1" u="none" strike="noStrike" cap="none" normalizeH="0" baseline="-3000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‑ индекс физического объема ВВП.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6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6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6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6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6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6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17613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105" name="Rectangle 1"/>
          <p:cNvSpPr>
            <a:spLocks noChangeArrowheads="1"/>
          </p:cNvSpPr>
          <p:nvPr/>
        </p:nvSpPr>
        <p:spPr bwMode="auto">
          <a:xfrm>
            <a:off x="179512" y="116632"/>
            <a:ext cx="878497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Всю совокупность ликвидных активов, используемых как деньги, по степени ликвидности можно классифицировать следующим образом: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‑ абсолютно ликвидный актив (денежные знаки);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безналичные деньги (депозиты);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ценные бумаги;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мировые деньги (международные ликвидные активы).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42900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Эмиссия наличных денег представляет собой выпуск в обращение, при котором увеличивается их масса. Решение об осуществлении эмиссии наличных денег и изъятии их из обращения принимается Советом директоров ЦБ РФ.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5397023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Наличный денежный оборот ‑ это движение наличных денег в процессе обращения товаров, оказания услуг и осуществления различных платежей.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5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5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5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5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5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5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5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5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5" grpId="0" uiExpand="1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60648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рыночной экономике денежные потоки и количество денег в экономической системе играют активную роль по отношению к материальному производству и являются важнейшим регулятором всех экономических процессов.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204864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развитой экономике вся масса денег, находящихся в хозяйственном обороте, включает в себя два базовых элемента: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наличные деньги;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безналичные деньги.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52363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плановой экономике движение денежных средств имеет второстепенное по сравнению с материальными потоками значение, а в рыночной экономике наоборот, денежные потоки играют ведущую роль, а роль товарных потоков ‑ вторична. 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81" name="Rectangle 1"/>
          <p:cNvSpPr>
            <a:spLocks noChangeArrowheads="1"/>
          </p:cNvSpPr>
          <p:nvPr/>
        </p:nvSpPr>
        <p:spPr bwMode="auto">
          <a:xfrm>
            <a:off x="179512" y="260648"/>
            <a:ext cx="878497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исчислении величины наличной денежной массы различают следующие показатели: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вне банковской системы;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наличные деньги в кассах банков;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 наличные деньги в обороте (сумма наличных денег вне банковской системы и в кассах банков).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85293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Безналичный денежный оборот ‑ часть денежного оборота, в котором движение денег происходит в виде перечисления сумм со счета плательщика на счет получателя или путем взаимных требований, т.е. без участия наличных денег.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458112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Между наличным денежным и безналичным обращением существует тесная и взаимная связь ‑ деньги постоянно переходят из одной формы в другую, и поэтому они неотделимы друг от друга и образуют единый денежный оборот страны.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1" grpId="0" uiExpand="1" build="p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298952"/>
            <a:ext cx="864096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1/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получил в теории денежного обращения название денежный мультипликатор, а количество наличных денег, первоначально поступивших в банковскую систему, ‑ базовые деньги или денежная база.</a:t>
            </a:r>
          </a:p>
          <a:p>
            <a:pPr algn="just">
              <a:spcAft>
                <a:spcPts val="24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Денежный мультипликатор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(т)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коэффициент, который служит мерой увеличения денежной массы в результате безналичной эмиссии (банковской эмиссии). Он показывает, во сколько раз денежная масса больше величины наличных денег в банковской системе.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26480"/>
            <a:ext cx="864096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Денежная база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(Н)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самостоятельный компонент денежной массы, который характеризует величину денежных средств, поступивших в систему коммерческих банков, и исчисляется двумя показателями: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денежная база в узком смысле включает наличные деньги в обращении (выпущенные ЦБ РФ без учета наличности в хранилищах ЦБ РФ);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денежная база в широком смысле включает наличные деньги в обращении плюс корреспондентские счета и обязательные резервы коммерческих банков в ЦБ РФ (наличные деньги в национальной валюте).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1296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настоящее время для характеристики величины денежной массы в статистике России используются две системы показателей: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первая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базируется на системе денежных агрегатов,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вторая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на системе показателей, рассчитываемых по методологии МВФ.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212976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агрегат ‑ показатель объема ликвидных финансовых активов, используемых в экономике в качестве денег.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36510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Денежный агрегат М0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включает абсолютно ликвидные активы ‑ наличные деньги в обращении, выпущенные ЦБ РФ (без учета наличности в хранилищах ЦБ РФ), т.е. деньги граждан и предприятий в обращении (включая кассы предприятий нефинансового и финансового секторов экономики).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агрегат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М0 + Средства на расчетных счетах предприятий и организаций + Средства Госстраха + Депозиты населения в сбербанках до востребования + Депозиты населения и предприятий в коммерческих банках.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0608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агрегат М2 =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+ Срочные депозиты населения в сберегательных банках.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21297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существует еще один вид ликвидных активов ‑ ценные бумаги, то, кроме вышеназванных агрегатов, для исчисления денежной массы рассчитывается денежный агрегат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5013176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М3 = М2 + Депозитные сертификаты + Облигации госзайма (краткосрочные казначейские ценные бумаги).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71438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Статистический анализ параметров денежного обращения осуществляется по следующим направлениям:</a:t>
            </a:r>
          </a:p>
          <a:p>
            <a:pPr lvl="0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статистический анализ денежного мультипликатора и скорости обращения денег;</a:t>
            </a:r>
          </a:p>
          <a:p>
            <a:pPr lvl="0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структуры и динамики денежной массы и ее влияние на уровень инфляции;</a:t>
            </a:r>
          </a:p>
          <a:p>
            <a:pPr lvl="0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статистический анализ купюрного строения наличной денежной массы;</a:t>
            </a:r>
          </a:p>
          <a:p>
            <a:pPr lvl="0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прогноз кассовых оборотов;</a:t>
            </a:r>
          </a:p>
          <a:p>
            <a:pPr lvl="0"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прогноз потребности в наличных деньгах на основе статистики доходов и расходов населения.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1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Денежный мультипликатор показывает, во сколько раз суммарное количество депозитов в банковской системе больше количества первоначально поступивших в систему базовых денег, и равен: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 / 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денежный мультипликатор;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денежная масса;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денежная база.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717032"/>
            <a:ext cx="85689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соответствии с экономической теорией мультипликатор является величиной, обратной норме резервирования:</a:t>
            </a:r>
          </a:p>
          <a:p>
            <a:pPr algn="ctr">
              <a:spcAft>
                <a:spcPts val="12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 /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т.е. его можно определить исходя из величины нормы резервирования.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в качестве величины денежной массы принять агрегат М2, то </a:t>
            </a:r>
          </a:p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М2 / Денежная база.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98884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 резервирования может быть исчислена как отношение суммы резервов ЦБ РФ к величине депозитов банковской системы:</a:t>
            </a:r>
          </a:p>
          <a:p>
            <a:pPr algn="ctr"/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Резервы / Депозиты.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4293096"/>
            <a:ext cx="8496944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денежного мультипликатора, как тождественно равная обратной ей величине, определяется:</a:t>
            </a:r>
          </a:p>
          <a:p>
            <a:pPr algn="ctr">
              <a:spcAft>
                <a:spcPts val="18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 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Депозиты/ Резервы.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466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значение денежной базы рассматривать в широком смысле, то фактическое значение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определяемое как отношение денежной массы к денежной базе, можно представить в виде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41" name="Object 1"/>
          <p:cNvGraphicFramePr>
            <a:graphicFrameLocks noChangeAspect="1"/>
          </p:cNvGraphicFramePr>
          <p:nvPr/>
        </p:nvGraphicFramePr>
        <p:xfrm>
          <a:off x="971600" y="1844824"/>
          <a:ext cx="6848108" cy="1440160"/>
        </p:xfrm>
        <a:graphic>
          <a:graphicData uri="http://schemas.openxmlformats.org/presentationml/2006/ole">
            <p:oleObj spid="_x0000_s215041" name="Equation" r:id="rId3" imgW="4444920" imgH="9270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3687415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Если обозначить соотношение наличности и депозитов, как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43" name="Object 3"/>
          <p:cNvGraphicFramePr>
            <a:graphicFrameLocks noChangeAspect="1"/>
          </p:cNvGraphicFramePr>
          <p:nvPr/>
        </p:nvGraphicFramePr>
        <p:xfrm>
          <a:off x="3347864" y="4221088"/>
          <a:ext cx="2016225" cy="752323"/>
        </p:xfrm>
        <a:graphic>
          <a:graphicData uri="http://schemas.openxmlformats.org/presentationml/2006/ole">
            <p:oleObj spid="_x0000_s215043" name="Equation" r:id="rId4" imgW="1269720" imgH="48240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95536" y="5085184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 величина денежного мультипликатора составит: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06838" y="5631631"/>
            <a:ext cx="2661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(1 +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/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0466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Средняя норма резервирования по банковской системе в целом как средняя из индивидуальных норм резервирования, взвешенных по структуре вкладов различных видов (по структуре депозитов), исчисляется по формуле: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0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4017" name="Object 1"/>
          <p:cNvGraphicFramePr>
            <a:graphicFrameLocks noChangeAspect="1"/>
          </p:cNvGraphicFramePr>
          <p:nvPr/>
        </p:nvGraphicFramePr>
        <p:xfrm>
          <a:off x="3568854" y="2060848"/>
          <a:ext cx="2227282" cy="936104"/>
        </p:xfrm>
        <a:graphic>
          <a:graphicData uri="http://schemas.openxmlformats.org/presentationml/2006/ole">
            <p:oleObj spid="_x0000_s214017" name="Equation" r:id="rId3" imgW="13204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068960"/>
            <a:ext cx="842493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3275" indent="-803275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норма обязательного резервирования по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виду депозитов; </a:t>
            </a:r>
          </a:p>
          <a:p>
            <a:pPr>
              <a:spcAft>
                <a:spcPts val="12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средний размер вклада вида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spcAft>
                <a:spcPts val="1200"/>
              </a:spcAft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доля депозита вида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общей величине депозитов: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40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4019" name="Object 3"/>
          <p:cNvGraphicFramePr>
            <a:graphicFrameLocks noChangeAspect="1"/>
          </p:cNvGraphicFramePr>
          <p:nvPr/>
        </p:nvGraphicFramePr>
        <p:xfrm>
          <a:off x="4139952" y="5013175"/>
          <a:ext cx="1085455" cy="792089"/>
        </p:xfrm>
        <a:graphic>
          <a:graphicData uri="http://schemas.openxmlformats.org/presentationml/2006/ole">
            <p:oleObj spid="_x0000_s214019" name="Equation" r:id="rId4" imgW="69840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4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4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4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35204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Экономическая теория является основой государственного регулирования денежного обращения, которое осуществляется путем законодательного закрепления денежной системы страны и реализации механизма денежно-кредитной политики.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852936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Денежная система ‑ это форма организации денежного обращения в стране, сложившаяся исторически и закрепленная национальным законодательством.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473966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Элементы денежной системы: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денежная единица/виды и порядок эмиссии наличных денег,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организация денежного обращения.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59023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основе фактического значения средней нормы резервирования определяют фактическое значение денежного мультипликатора как обратную по отношению к норме резервирования величину: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9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2993" name="Object 1"/>
          <p:cNvGraphicFramePr>
            <a:graphicFrameLocks noChangeAspect="1"/>
          </p:cNvGraphicFramePr>
          <p:nvPr/>
        </p:nvGraphicFramePr>
        <p:xfrm>
          <a:off x="3938330" y="1743199"/>
          <a:ext cx="1425758" cy="432048"/>
        </p:xfrm>
        <a:graphic>
          <a:graphicData uri="http://schemas.openxmlformats.org/presentationml/2006/ole">
            <p:oleObj spid="_x0000_s212993" name="Equation" r:id="rId3" imgW="634680" imgH="190440" progId="Equation.DSMT4">
              <p:embed/>
            </p:oleObj>
          </a:graphicData>
        </a:graphic>
      </p:graphicFrame>
      <p:graphicFrame>
        <p:nvGraphicFramePr>
          <p:cNvPr id="212995" name="Object 3"/>
          <p:cNvGraphicFramePr>
            <a:graphicFrameLocks noChangeAspect="1"/>
          </p:cNvGraphicFramePr>
          <p:nvPr/>
        </p:nvGraphicFramePr>
        <p:xfrm>
          <a:off x="1126282" y="2204864"/>
          <a:ext cx="349374" cy="449195"/>
        </p:xfrm>
        <a:graphic>
          <a:graphicData uri="http://schemas.openxmlformats.org/presentationml/2006/ole">
            <p:oleObj spid="_x0000_s212995" name="Equation" r:id="rId4" imgW="139680" imgH="164880" progId="Equation.DSMT4">
              <p:embed/>
            </p:oleObj>
          </a:graphicData>
        </a:graphic>
      </p:graphicFrame>
      <p:sp>
        <p:nvSpPr>
          <p:cNvPr id="212997" name="Rectangle 5"/>
          <p:cNvSpPr>
            <a:spLocks noChangeArrowheads="1"/>
          </p:cNvSpPr>
          <p:nvPr/>
        </p:nvSpPr>
        <p:spPr bwMode="auto">
          <a:xfrm>
            <a:off x="323528" y="2204864"/>
            <a:ext cx="67068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где        ‑ средний уровень норм резервирования.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293946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подход к исчислению денежного мультипликатора позволяет выявить степень влияния на динамику мультипликативного эффекта изменения норм резервирования и структуры вкладов: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29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2998" name="Object 6"/>
          <p:cNvGraphicFramePr>
            <a:graphicFrameLocks noChangeAspect="1"/>
          </p:cNvGraphicFramePr>
          <p:nvPr/>
        </p:nvGraphicFramePr>
        <p:xfrm>
          <a:off x="2123728" y="4509120"/>
          <a:ext cx="5326109" cy="1080120"/>
        </p:xfrm>
        <a:graphic>
          <a:graphicData uri="http://schemas.openxmlformats.org/presentationml/2006/ole">
            <p:oleObj spid="_x0000_s212998" name="Equation" r:id="rId5" imgW="2717640" imgH="55872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23528" y="5469031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индекс денежного мультипликатора;</a:t>
            </a:r>
          </a:p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индекс, обратный индексу нормы резервирования;</a:t>
            </a:r>
          </a:p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baseline="-250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индекс структурных сдвигов в депозитах.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3">
                                            <p:subSp spid="_x0000_s212993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2993">
                                            <p:subSp spid="_x0000_s212993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2993">
                                            <p:subSp spid="_x0000_s212993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2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subSp spid="_x0000_s21299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2995">
                                            <p:subSp spid="_x0000_s212995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2995">
                                            <p:subSp spid="_x0000_s212995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2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212997" grpId="0" autoUpdateAnimBg="0"/>
      <p:bldP spid="10" grpId="0"/>
      <p:bldP spid="1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Скорость обращения денег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(V)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 показатель интенсивности движения денежных средств является важнейшим фактором изменения денежного оборота.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обращения денег выражается двумя показателями, которые исчисляются на основе средней величины денежной массы и объема ВВП за период: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105835"/>
            <a:ext cx="6534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количеством оборотов денежной единицы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1969" name="Object 1"/>
          <p:cNvGraphicFramePr>
            <a:graphicFrameLocks noChangeAspect="1"/>
          </p:cNvGraphicFramePr>
          <p:nvPr/>
        </p:nvGraphicFramePr>
        <p:xfrm>
          <a:off x="3923928" y="3645024"/>
          <a:ext cx="1152128" cy="828092"/>
        </p:xfrm>
        <a:graphic>
          <a:graphicData uri="http://schemas.openxmlformats.org/presentationml/2006/ole">
            <p:oleObj spid="_x0000_s211969" name="Equation" r:id="rId3" imgW="609480" imgH="444240" progId="Equation.DSMT4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23528" y="4653136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продолжительность одного оборота (в днях)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1971" name="Object 3"/>
          <p:cNvGraphicFramePr>
            <a:graphicFrameLocks noChangeAspect="1"/>
          </p:cNvGraphicFramePr>
          <p:nvPr/>
        </p:nvGraphicFramePr>
        <p:xfrm>
          <a:off x="3923928" y="5157192"/>
          <a:ext cx="1152128" cy="790031"/>
        </p:xfrm>
        <a:graphic>
          <a:graphicData uri="http://schemas.openxmlformats.org/presentationml/2006/ole">
            <p:oleObj spid="_x0000_s211971" name="Equation" r:id="rId4" imgW="660240" imgH="4572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1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1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851228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 как для отражения денежной массы используется система денежных агрегатов, то скорость обращения, исчисленная соответственно по каждому из них, будет отражать скорость обращения различных видов ликвидных активов.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823026"/>
            <a:ext cx="8352928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обращения наличных денег (М0)</a:t>
            </a:r>
          </a:p>
          <a:p>
            <a:pPr algn="ctr">
              <a:spcAft>
                <a:spcPts val="18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ВВП / М0;</a:t>
            </a:r>
          </a:p>
          <a:p>
            <a:pPr lvl="0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обращения денежной массы (М2)</a:t>
            </a:r>
          </a:p>
          <a:p>
            <a:pPr algn="ctr">
              <a:spcAft>
                <a:spcPts val="1800"/>
              </a:spcAf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ВВП / М2.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86950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462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Важное значение для изучения скорости обращения денежной массы имеет анализ скорости обращения наличных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денег.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Выделяя этот агрегат из денежной массы, получают следующую модель скорости обращения денежной массы: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0" y="-28803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9921" name="Object 1"/>
          <p:cNvGraphicFramePr>
            <a:graphicFrameLocks noChangeAspect="1"/>
          </p:cNvGraphicFramePr>
          <p:nvPr/>
        </p:nvGraphicFramePr>
        <p:xfrm>
          <a:off x="1079612" y="1628800"/>
          <a:ext cx="3204356" cy="864096"/>
        </p:xfrm>
        <a:graphic>
          <a:graphicData uri="http://schemas.openxmlformats.org/presentationml/2006/ole">
            <p:oleObj spid="_x0000_s209921" name="Equation" r:id="rId3" imgW="1688760" imgH="4572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546363" y="1887215"/>
            <a:ext cx="7457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0" y="-28803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9923" name="Object 3"/>
          <p:cNvGraphicFramePr>
            <a:graphicFrameLocks noChangeAspect="1"/>
          </p:cNvGraphicFramePr>
          <p:nvPr/>
        </p:nvGraphicFramePr>
        <p:xfrm>
          <a:off x="5508104" y="1772816"/>
          <a:ext cx="1638182" cy="504056"/>
        </p:xfrm>
        <a:graphic>
          <a:graphicData uri="http://schemas.openxmlformats.org/presentationml/2006/ole">
            <p:oleObj spid="_x0000_s209923" name="Equation" r:id="rId4" imgW="736560" imgH="228600" progId="Equation.DSMT4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395536" y="2535287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доля наличных денег в денежной массе;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12299" y="2967335"/>
            <a:ext cx="54137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скорость обращения наличных денег.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29" name="Rectangle 9"/>
          <p:cNvSpPr>
            <a:spLocks noChangeArrowheads="1"/>
          </p:cNvSpPr>
          <p:nvPr/>
        </p:nvSpPr>
        <p:spPr bwMode="auto">
          <a:xfrm>
            <a:off x="0" y="-28803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9928" name="Object 8"/>
          <p:cNvGraphicFramePr>
            <a:graphicFrameLocks noChangeAspect="1"/>
          </p:cNvGraphicFramePr>
          <p:nvPr/>
        </p:nvGraphicFramePr>
        <p:xfrm>
          <a:off x="899592" y="2924944"/>
          <a:ext cx="432048" cy="432048"/>
        </p:xfrm>
        <a:graphic>
          <a:graphicData uri="http://schemas.openxmlformats.org/presentationml/2006/ole">
            <p:oleObj spid="_x0000_s209928" name="Equation" r:id="rId5" imgW="228600" imgH="228600" progId="Equation.DSMT4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323528" y="350100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Абсолютный прирост совокупной скорости обращения денежной массы, обусловленный изменением скорости обращения агрегата М0 можно определить как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3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9932" name="Object 12"/>
          <p:cNvGraphicFramePr>
            <a:graphicFrameLocks noChangeAspect="1"/>
          </p:cNvGraphicFramePr>
          <p:nvPr/>
        </p:nvGraphicFramePr>
        <p:xfrm>
          <a:off x="2229339" y="4653136"/>
          <a:ext cx="4570107" cy="576064"/>
        </p:xfrm>
        <a:graphic>
          <a:graphicData uri="http://schemas.openxmlformats.org/presentationml/2006/ole">
            <p:oleObj spid="_x0000_s209932" name="Equation" r:id="rId6" imgW="2273040" imgH="279360" progId="Equation.DSMT4">
              <p:embed/>
            </p:oleObj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323528" y="5229200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Влияние второго фактора, т.е. доли этого параметра в денежной массе, можно рассчитать по формуле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93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9934" name="Object 14"/>
          <p:cNvGraphicFramePr>
            <a:graphicFrameLocks noChangeAspect="1"/>
          </p:cNvGraphicFramePr>
          <p:nvPr/>
        </p:nvGraphicFramePr>
        <p:xfrm>
          <a:off x="2195736" y="6021288"/>
          <a:ext cx="4536504" cy="607568"/>
        </p:xfrm>
        <a:graphic>
          <a:graphicData uri="http://schemas.openxmlformats.org/presentationml/2006/ole">
            <p:oleObj spid="_x0000_s209934" name="Equation" r:id="rId7" imgW="2133360" imgH="2793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9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9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9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3" grpId="0"/>
      <p:bldP spid="14" grpId="0"/>
      <p:bldP spid="19" grpId="0"/>
      <p:bldP spid="2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Купюрное строение может быть определено как по сумме банкнот, так и по количеству купюр. По количеству купюрное строение определяется долей количества денежных единиц номинала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общем количестве денежных знаков: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8897" name="Object 1"/>
          <p:cNvGraphicFramePr>
            <a:graphicFrameLocks noChangeAspect="1"/>
          </p:cNvGraphicFramePr>
          <p:nvPr/>
        </p:nvGraphicFramePr>
        <p:xfrm>
          <a:off x="4139952" y="1628800"/>
          <a:ext cx="1008112" cy="896100"/>
        </p:xfrm>
        <a:graphic>
          <a:graphicData uri="http://schemas.openxmlformats.org/presentationml/2006/ole">
            <p:oleObj spid="_x0000_s208897" name="Equation" r:id="rId3" imgW="520560" imgH="4572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2564904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достоинство денежной единицы (номинал);</a:t>
            </a: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сумма банкнот (монет) номинала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N;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количество денежных единиц номинала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N.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93305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 купюрным строением понимается доля отдельных видов денежных знаков в общей величине наличных денег. Взаимосвязь номинала денежной единицы, ее количества и суммы выражается формулой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89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8899" name="Object 3"/>
          <p:cNvGraphicFramePr>
            <a:graphicFrameLocks noChangeAspect="1"/>
          </p:cNvGraphicFramePr>
          <p:nvPr/>
        </p:nvGraphicFramePr>
        <p:xfrm>
          <a:off x="3923928" y="5373216"/>
          <a:ext cx="1368152" cy="923503"/>
        </p:xfrm>
        <a:graphic>
          <a:graphicData uri="http://schemas.openxmlformats.org/presentationml/2006/ole">
            <p:oleObj spid="_x0000_s208899" name="Equation" r:id="rId4" imgW="76176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7">
                                            <p:subSp spid="_x0000_s208897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8897">
                                            <p:subSp spid="_x0000_s208897"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8897">
                                            <p:subSp spid="_x0000_s208897"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build="p" autoUpdateAnimBg="0"/>
      <p:bldP spid="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сумме купюрное строение определяется долей суммы банкнот номинала в общей величине наличной денежной массы: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7873" name="Object 1"/>
          <p:cNvGraphicFramePr>
            <a:graphicFrameLocks noChangeAspect="1"/>
          </p:cNvGraphicFramePr>
          <p:nvPr/>
        </p:nvGraphicFramePr>
        <p:xfrm>
          <a:off x="3851920" y="1700808"/>
          <a:ext cx="1584176" cy="1043238"/>
        </p:xfrm>
        <a:graphic>
          <a:graphicData uri="http://schemas.openxmlformats.org/presentationml/2006/ole">
            <p:oleObj spid="_x0000_s207873" name="Equation" r:id="rId3" imgW="774360" imgH="5205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3212976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Динамику купюрного строения денег и тенденции его изменения можно получить на основе данных о средней купюрности, рассчитанной по формуле средней арифметической взвешенной: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8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7875" name="Object 3"/>
          <p:cNvGraphicFramePr>
            <a:graphicFrameLocks noChangeAspect="1"/>
          </p:cNvGraphicFramePr>
          <p:nvPr/>
        </p:nvGraphicFramePr>
        <p:xfrm>
          <a:off x="2915816" y="4869160"/>
          <a:ext cx="3456384" cy="1077797"/>
        </p:xfrm>
        <a:graphic>
          <a:graphicData uri="http://schemas.openxmlformats.org/presentationml/2006/ole">
            <p:oleObj spid="_x0000_s207875" name="Equation" r:id="rId4" imgW="177768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7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7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Денежно-кредитную политику можно рассматривать в двух аспектах.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широком смысле функциями денежно-кредитной политики являются проведение денежной реформы, эмиссия наличных денежных знаков или выпуск долговых обязательств правительства. </a:t>
            </a:r>
          </a:p>
          <a:p>
            <a:pPr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более узком смысле денежная политика включает только меры косвенного воздействия на денежное обращение. 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этом случае используются три основных инструмента: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учетной ставки процента;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норм обязательных резервов и экономических нормативов деятельности коммерческих банков; </a:t>
            </a:r>
          </a:p>
          <a:p>
            <a:pPr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объемы рефинансирования.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Объектом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статистики денег и денежного обращения являются элементы денежной системы: официальная денежная единица, виды и порядок эмиссии денег, формы организации и методы регулирования денежного обращения.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статистики денег и денежного обращения ‑ обеспечение органов денежно-кредитного регулирования достоверной информацией о состоянии денежной системы для разработки и реализации денежно-кредитной политики.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статистики денежного обращения ‑ количественная сторона массовых явлений в сфере денежного обращения, т.е. наблюдение, сводка и группировка данных о монетарных операциях в наличной и безналичной формах, а также анализ взаимосвязи количества денег в экономике и денежного оборота с реальными экономическими процессами ‑ производством, занятостью, доходами и ценами.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251520" y="568126"/>
            <a:ext cx="8640960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Основными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задачами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статистики денежного обращения являются: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исчисление размеров, структуры, динамики денежной массы и ее распределение по регионам и группам населения;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параметров наличной и безналичной эмиссии;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 купюрного строения наличности;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выявление количественных параметров взаимосвязи денежного обращения с уровнем экономического развития и инфляции;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80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прогноз параметров денежного обращения и покупательной способности денег.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7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7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7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7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7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7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7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7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7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79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4624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Информационной базой статистического исследования денежной массы и ее обращения являются данные ЦБ РФ, Минфина РФ, а также государственных статистических наблюдений.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628800"/>
            <a:ext cx="849694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Статистическая отчетность (совокупность информации о деятельности коммерческих банков, представленной ими в вышестоящие органы с определенной периодичностью) включает следующие функциональные блоки: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финансовая статистика;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финансовая отчетность;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денежно-кредитная статистика;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статистика платежного баланса;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статистика финансового рынка;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бюджетная статистика.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994064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Значение показателей денежного обращения для определения уровня конъюнктуры, уровня жизни, занятости и их взаимосвязи можно проследить на примере системы текущего мониторинга и прогнозирования макроэкономических процессов в экономике России, разрабатываемой ЦБ РФ: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grome\GOR_Documents\Учебно-метод. работа\Статистика\Статистика финансов\Лекции, презентации\AppData\Local\Temp\FineReader11\media\image2.png"/>
          <p:cNvPicPr/>
          <p:nvPr/>
        </p:nvPicPr>
        <p:blipFill>
          <a:blip r:embed="rId2" cstate="print">
            <a:lum bright="-34000" contrast="-18000"/>
          </a:blip>
          <a:srcRect/>
          <a:stretch>
            <a:fillRect/>
          </a:stretch>
        </p:blipFill>
        <p:spPr bwMode="auto">
          <a:xfrm>
            <a:off x="971600" y="116632"/>
            <a:ext cx="7128792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95536" y="6021288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Рисунок ‑ Система текущего мониторинга и прогнозирования макроэкономических процессов в экономике России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очки">
  <a:themeElements>
    <a:clrScheme name="Точки 1">
      <a:dk1>
        <a:srgbClr val="00008A"/>
      </a:dk1>
      <a:lt1>
        <a:srgbClr val="FFFFFF"/>
      </a:lt1>
      <a:dk2>
        <a:srgbClr val="000099"/>
      </a:dk2>
      <a:lt2>
        <a:srgbClr val="FFFFFF"/>
      </a:lt2>
      <a:accent1>
        <a:srgbClr val="0099FF"/>
      </a:accent1>
      <a:accent2>
        <a:srgbClr val="00007A"/>
      </a:accent2>
      <a:accent3>
        <a:srgbClr val="AAAACA"/>
      </a:accent3>
      <a:accent4>
        <a:srgbClr val="DADADA"/>
      </a:accent4>
      <a:accent5>
        <a:srgbClr val="AACAFF"/>
      </a:accent5>
      <a:accent6>
        <a:srgbClr val="00006E"/>
      </a:accent6>
      <a:hlink>
        <a:srgbClr val="EAEAEA"/>
      </a:hlink>
      <a:folHlink>
        <a:srgbClr val="FFCC00"/>
      </a:folHlink>
    </a:clrScheme>
    <a:fontScheme name="Точк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992</TotalTime>
  <Words>2459</Words>
  <Application>Microsoft Office PowerPoint</Application>
  <PresentationFormat>Экран (4:3)</PresentationFormat>
  <Paragraphs>222</Paragraphs>
  <Slides>35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Точки</vt:lpstr>
      <vt:lpstr>Equation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 Gromov</cp:lastModifiedBy>
  <cp:revision>87</cp:revision>
  <dcterms:created xsi:type="dcterms:W3CDTF">2004-02-20T08:27:47Z</dcterms:created>
  <dcterms:modified xsi:type="dcterms:W3CDTF">2016-10-16T12:14:25Z</dcterms:modified>
</cp:coreProperties>
</file>